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8288000" cy="10287000"/>
  <p:notesSz cx="6858000" cy="9144000"/>
  <p:embeddedFontLst>
    <p:embeddedFont>
      <p:font typeface="Cabin Sketch" panose="020B0503050202020004" pitchFamily="34" charset="77"/>
      <p:regular r:id="rId13"/>
    </p:embeddedFont>
    <p:embeddedFont>
      <p:font typeface="Cabin Sketch Bold" panose="020B0803050202020004" pitchFamily="34" charset="77"/>
      <p:regular r:id="rId14"/>
      <p:bold r:id="rId15"/>
    </p:embeddedFont>
    <p:embeddedFont>
      <p:font typeface="Comic Sans Bold" panose="03000902030302020204" pitchFamily="66" charset="0"/>
      <p:regular r:id="rId16"/>
      <p:bold r:id="rId17"/>
    </p:embeddedFont>
    <p:embeddedFont>
      <p:font typeface="Courier New OS" panose="02070309020205020404" pitchFamily="49" charset="0"/>
      <p:regular r:id="rId18"/>
      <p:bold r:id="rId19"/>
      <p:italic r:id="rId20"/>
      <p:boldItalic r:id="rId21"/>
    </p:embeddedFont>
    <p:embeddedFont>
      <p:font typeface="Courier New OS Bold" panose="02070309020205020404" pitchFamily="49" charset="0"/>
      <p:regular r:id="rId22"/>
      <p:bold r:id="rId23"/>
      <p:italic r:id="rId24"/>
      <p:boldItalic r:id="rId25"/>
    </p:embeddedFont>
    <p:embeddedFont>
      <p:font typeface="Schoolbell" panose="020000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9" autoAdjust="0"/>
  </p:normalViewPr>
  <p:slideViewPr>
    <p:cSldViewPr>
      <p:cViewPr varScale="1">
        <p:scale>
          <a:sx n="77" d="100"/>
          <a:sy n="77" d="100"/>
        </p:scale>
        <p:origin x="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25541" y="2899249"/>
            <a:ext cx="3583272" cy="4633233"/>
          </a:xfrm>
          <a:custGeom>
            <a:avLst/>
            <a:gdLst/>
            <a:ahLst/>
            <a:cxnLst/>
            <a:rect l="l" t="t" r="r" b="b"/>
            <a:pathLst>
              <a:path w="3583272" h="4633233">
                <a:moveTo>
                  <a:pt x="0" y="0"/>
                </a:moveTo>
                <a:lnTo>
                  <a:pt x="3583272" y="0"/>
                </a:lnTo>
                <a:lnTo>
                  <a:pt x="3583272" y="4633233"/>
                </a:lnTo>
                <a:lnTo>
                  <a:pt x="0" y="4633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6066" y="465450"/>
            <a:ext cx="16463234" cy="121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6"/>
              </a:lnSpc>
            </a:pPr>
            <a:r>
              <a:rPr lang="en-US" sz="7033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Programming Summer Camp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6066" y="1732395"/>
            <a:ext cx="13630424" cy="2713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FFB33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Class # 6</a:t>
            </a:r>
          </a:p>
          <a:p>
            <a:pPr algn="l">
              <a:lnSpc>
                <a:spcPts val="6766"/>
              </a:lnSpc>
            </a:pPr>
            <a:r>
              <a:rPr lang="en-US" sz="4833" b="1">
                <a:solidFill>
                  <a:srgbClr val="FFFB33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Libraries - Using Functions written by others</a:t>
            </a:r>
          </a:p>
          <a:p>
            <a:pPr algn="l">
              <a:lnSpc>
                <a:spcPts val="6766"/>
              </a:lnSpc>
            </a:pPr>
            <a:r>
              <a:rPr lang="en-US" sz="4833" b="1">
                <a:solidFill>
                  <a:srgbClr val="FFFB33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Files - Saving and Reading Data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8283" y="5519621"/>
            <a:ext cx="6136909" cy="78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62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Asim Munawar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85992" y="1374821"/>
            <a:ext cx="13336565" cy="8000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1. 🎲 Random Number Guess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Use the `random` library to pick a number between 1 and 10.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 the user to guess the number. Tell them if they’re right or wrong.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2. 📏 Square Root Calculator </a:t>
            </a:r>
            <a:r>
              <a:rPr lang="en-US" sz="1905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(Bonus)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Import the `math` library and write a function that takes a number and prints its square root.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3. 🎨 ASCII Art Name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Use the `art` library (pip install art) to print your name in fancy ASCII text.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4. 🎯 Save and Load File: My Secret Note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Write a program that asks the user to enter a secret message, then:</a:t>
            </a:r>
          </a:p>
          <a:p>
            <a:pPr marL="411466" lvl="1" indent="-205733" algn="l">
              <a:lnSpc>
                <a:spcPts val="2668"/>
              </a:lnSpc>
              <a:buAutoNum type="arabicPeriod"/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Saves the message in a file called secret.txt</a:t>
            </a:r>
          </a:p>
          <a:p>
            <a:pPr marL="411466" lvl="1" indent="-205733" algn="l">
              <a:lnSpc>
                <a:spcPts val="2668"/>
              </a:lnSpc>
              <a:buAutoNum type="arabicPeriod"/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Reads the message back from the file and prints it with</a:t>
            </a:r>
          </a:p>
          <a:p>
            <a:pPr marL="411466" lvl="1" indent="-205733" algn="l">
              <a:lnSpc>
                <a:spcPts val="2668"/>
              </a:lnSpc>
              <a:buAutoNum type="arabicPeriod"/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"Your secret message was: &lt;message&gt;"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5. ⏱ Countdown Timer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Import `time` and write a loop that counts down from 5 to 1, pausing 1 second between each.</a:t>
            </a:r>
          </a:p>
          <a:p>
            <a:pPr algn="l">
              <a:lnSpc>
                <a:spcPts val="2668"/>
              </a:lnSpc>
            </a:pPr>
            <a:endParaRPr lang="en-US" sz="190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668"/>
              </a:lnSpc>
            </a:pPr>
            <a:r>
              <a:rPr lang="en-US" sz="190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🌟 Bonus Challenge: 📷 Image Magic</a:t>
            </a:r>
          </a:p>
          <a:p>
            <a:pPr algn="l">
              <a:lnSpc>
                <a:spcPts val="2668"/>
              </a:lnSpc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Use `cv2` (OpenCV) and `urllib` to load an image from the web and show a grayscale version of it using `matplotlib`.</a:t>
            </a:r>
          </a:p>
          <a:p>
            <a:pPr algn="l">
              <a:lnSpc>
                <a:spcPts val="2668"/>
              </a:lnSpc>
              <a:spcBef>
                <a:spcPct val="0"/>
              </a:spcBef>
            </a:pPr>
            <a:r>
              <a:rPr lang="en-US" sz="190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(Hint: You can use the example shown in class!)</a:t>
            </a:r>
          </a:p>
        </p:txBody>
      </p:sp>
      <p:sp>
        <p:nvSpPr>
          <p:cNvPr id="4" name="Freeform 4"/>
          <p:cNvSpPr/>
          <p:nvPr/>
        </p:nvSpPr>
        <p:spPr>
          <a:xfrm>
            <a:off x="13544356" y="4160753"/>
            <a:ext cx="4147140" cy="2571227"/>
          </a:xfrm>
          <a:custGeom>
            <a:avLst/>
            <a:gdLst/>
            <a:ahLst/>
            <a:cxnLst/>
            <a:rect l="l" t="t" r="r" b="b"/>
            <a:pathLst>
              <a:path w="4147140" h="2571227">
                <a:moveTo>
                  <a:pt x="0" y="0"/>
                </a:moveTo>
                <a:lnTo>
                  <a:pt x="4147140" y="0"/>
                </a:lnTo>
                <a:lnTo>
                  <a:pt x="4147140" y="2571227"/>
                </a:lnTo>
                <a:lnTo>
                  <a:pt x="0" y="2571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704183" y="-133350"/>
            <a:ext cx="4879634" cy="118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5"/>
              </a:lnSpc>
            </a:pPr>
            <a:r>
              <a:rPr lang="en-US" sz="6911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Homework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848" y="7254929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7"/>
                </a:lnTo>
                <a:lnTo>
                  <a:pt x="0" y="74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69815" y="3052509"/>
            <a:ext cx="12348369" cy="304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9"/>
              </a:lnSpc>
            </a:pPr>
            <a:r>
              <a:rPr lang="en-US" sz="1774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329848" y="1605402"/>
            <a:ext cx="15929452" cy="6020005"/>
          </a:xfrm>
          <a:custGeom>
            <a:avLst/>
            <a:gdLst/>
            <a:ahLst/>
            <a:cxnLst/>
            <a:rect l="l" t="t" r="r" b="b"/>
            <a:pathLst>
              <a:path w="15929452" h="6020005">
                <a:moveTo>
                  <a:pt x="0" y="0"/>
                </a:moveTo>
                <a:lnTo>
                  <a:pt x="15929452" y="0"/>
                </a:lnTo>
                <a:lnTo>
                  <a:pt x="15929452" y="6020005"/>
                </a:lnTo>
                <a:lnTo>
                  <a:pt x="0" y="602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68871" y="7815797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7867" y="420179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2"/>
                </a:lnTo>
                <a:lnTo>
                  <a:pt x="0" y="1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06714" y="1478947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8"/>
                </a:lnTo>
                <a:lnTo>
                  <a:pt x="0" y="74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83887" y="2716221"/>
            <a:ext cx="12637266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1: Printing Fun – Say Hello to Python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Variables – Remembering Things in Code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If/Else – Making Decisions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3: Loops – Doing Things Again and Again / Inputs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4: Lists – Collecting Many Things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5: Functions – Teach the Computer a New Trick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ED33"/>
                </a:solidFill>
                <a:latin typeface="Schoolbell"/>
                <a:ea typeface="Schoolbell"/>
                <a:cs typeface="Schoolbell"/>
                <a:sym typeface="Schoolbell"/>
              </a:rPr>
              <a:t>Lesson 6: Libraries - Using Functions written by others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ED33"/>
                </a:solidFill>
                <a:latin typeface="Schoolbell"/>
                <a:ea typeface="Schoolbell"/>
                <a:cs typeface="Schoolbell"/>
                <a:sym typeface="Schoolbell"/>
              </a:rPr>
              <a:t>             Files – Saving and Reading Data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7: Simple App with Gradio – Make Your Own Tool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8: Final Project – Build and Present Your App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039371" y="1395250"/>
            <a:ext cx="2753718" cy="3197351"/>
          </a:xfrm>
          <a:custGeom>
            <a:avLst/>
            <a:gdLst/>
            <a:ahLst/>
            <a:cxnLst/>
            <a:rect l="l" t="t" r="r" b="b"/>
            <a:pathLst>
              <a:path w="2753718" h="3197351">
                <a:moveTo>
                  <a:pt x="0" y="0"/>
                </a:moveTo>
                <a:lnTo>
                  <a:pt x="2753718" y="0"/>
                </a:lnTo>
                <a:lnTo>
                  <a:pt x="2753718" y="3197351"/>
                </a:lnTo>
                <a:lnTo>
                  <a:pt x="0" y="319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13733" y="516731"/>
            <a:ext cx="7060534" cy="15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Plan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974941" y="3010422"/>
            <a:ext cx="2924257" cy="4266157"/>
          </a:xfrm>
          <a:custGeom>
            <a:avLst/>
            <a:gdLst/>
            <a:ahLst/>
            <a:cxnLst/>
            <a:rect l="l" t="t" r="r" b="b"/>
            <a:pathLst>
              <a:path w="2924257" h="4266157">
                <a:moveTo>
                  <a:pt x="0" y="0"/>
                </a:moveTo>
                <a:lnTo>
                  <a:pt x="2924257" y="0"/>
                </a:lnTo>
                <a:lnTo>
                  <a:pt x="2924257" y="4266156"/>
                </a:lnTo>
                <a:lnTo>
                  <a:pt x="0" y="426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97136" y="6146054"/>
            <a:ext cx="2325996" cy="1886172"/>
          </a:xfrm>
          <a:custGeom>
            <a:avLst/>
            <a:gdLst/>
            <a:ahLst/>
            <a:cxnLst/>
            <a:rect l="l" t="t" r="r" b="b"/>
            <a:pathLst>
              <a:path w="2325996" h="1886172">
                <a:moveTo>
                  <a:pt x="0" y="0"/>
                </a:moveTo>
                <a:lnTo>
                  <a:pt x="2325996" y="0"/>
                </a:lnTo>
                <a:lnTo>
                  <a:pt x="2325996" y="1886172"/>
                </a:lnTo>
                <a:lnTo>
                  <a:pt x="0" y="18861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99403" y="2678661"/>
            <a:ext cx="12783984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 library is a collection of functions that can be shared with others.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98671" y="1081758"/>
            <a:ext cx="11090657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What is a Library?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7478" y="5718175"/>
            <a:ext cx="5797733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ED3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Every Programmer knows the world is full of nice people. </a:t>
            </a:r>
            <a:r>
              <a:rPr lang="en-US" sz="3800" b="1">
                <a:solidFill>
                  <a:srgbClr val="FFED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Why?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3132" y="5384800"/>
            <a:ext cx="5797733" cy="332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Because they share their code for free.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6EF4AD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It is called 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open source.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11109" y="1733023"/>
            <a:ext cx="6148169" cy="138334"/>
          </a:xfrm>
          <a:custGeom>
            <a:avLst/>
            <a:gdLst/>
            <a:ahLst/>
            <a:cxnLst/>
            <a:rect l="l" t="t" r="r" b="b"/>
            <a:pathLst>
              <a:path w="6148169" h="138334">
                <a:moveTo>
                  <a:pt x="0" y="0"/>
                </a:moveTo>
                <a:lnTo>
                  <a:pt x="6148170" y="0"/>
                </a:lnTo>
                <a:lnTo>
                  <a:pt x="6148170" y="138334"/>
                </a:lnTo>
                <a:lnTo>
                  <a:pt x="0" y="13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144000" y="2268012"/>
            <a:ext cx="8739930" cy="1741493"/>
            <a:chOff x="0" y="0"/>
            <a:chExt cx="2301875" cy="4586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1875" cy="458665"/>
            </a:xfrm>
            <a:custGeom>
              <a:avLst/>
              <a:gdLst/>
              <a:ahLst/>
              <a:cxnLst/>
              <a:rect l="l" t="t" r="r" b="b"/>
              <a:pathLst>
                <a:path w="2301875" h="458665">
                  <a:moveTo>
                    <a:pt x="0" y="0"/>
                  </a:moveTo>
                  <a:lnTo>
                    <a:pt x="2301875" y="0"/>
                  </a:lnTo>
                  <a:lnTo>
                    <a:pt x="2301875" y="458665"/>
                  </a:lnTo>
                  <a:lnTo>
                    <a:pt x="0" y="4586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834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301875" cy="506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05022" y="2182287"/>
            <a:ext cx="7619484" cy="332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It is really simple:</a:t>
            </a:r>
          </a:p>
          <a:p>
            <a:pPr algn="l">
              <a:lnSpc>
                <a:spcPts val="5320"/>
              </a:lnSpc>
            </a:pPr>
            <a:endParaRPr lang="en-US" sz="38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“install” it</a:t>
            </a: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“import” it in the code</a:t>
            </a: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“call” the functions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59564" y="529715"/>
            <a:ext cx="9368871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How to use a Library?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8771" y="2434553"/>
            <a:ext cx="8110389" cy="132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1"/>
              </a:lnSpc>
              <a:spcBef>
                <a:spcPct val="0"/>
              </a:spcBef>
            </a:pPr>
            <a:r>
              <a:rPr lang="en-US" sz="3800">
                <a:solidFill>
                  <a:srgbClr val="FFEC57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import random</a:t>
            </a:r>
          </a:p>
          <a:p>
            <a:pPr algn="l">
              <a:lnSpc>
                <a:spcPts val="5321"/>
              </a:lnSpc>
              <a:spcBef>
                <a:spcPct val="0"/>
              </a:spcBef>
            </a:pPr>
            <a:r>
              <a:rPr lang="en-US" sz="3800">
                <a:solidFill>
                  <a:srgbClr val="FFEC57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print(random.randint(1, 10))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45369" y="6152942"/>
            <a:ext cx="12984353" cy="2033094"/>
            <a:chOff x="0" y="0"/>
            <a:chExt cx="3419747" cy="5354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19747" cy="535465"/>
            </a:xfrm>
            <a:custGeom>
              <a:avLst/>
              <a:gdLst/>
              <a:ahLst/>
              <a:cxnLst/>
              <a:rect l="l" t="t" r="r" b="b"/>
              <a:pathLst>
                <a:path w="3419747" h="535465">
                  <a:moveTo>
                    <a:pt x="0" y="0"/>
                  </a:moveTo>
                  <a:lnTo>
                    <a:pt x="3419747" y="0"/>
                  </a:lnTo>
                  <a:lnTo>
                    <a:pt x="3419747" y="535465"/>
                  </a:lnTo>
                  <a:lnTo>
                    <a:pt x="0" y="535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834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419747" cy="583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701714" y="6229142"/>
            <a:ext cx="12573819" cy="175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B3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from datetime import datetime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FFFB33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B3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now = datetime.now()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B3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print("Current date and time:", now.strftime("%Y-%m-%d %H:%M:%S"))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758138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5318294" y="2517298"/>
            <a:ext cx="3608898" cy="1565360"/>
          </a:xfrm>
          <a:custGeom>
            <a:avLst/>
            <a:gdLst/>
            <a:ahLst/>
            <a:cxnLst/>
            <a:rect l="l" t="t" r="r" b="b"/>
            <a:pathLst>
              <a:path w="3608898" h="1565360">
                <a:moveTo>
                  <a:pt x="0" y="1565359"/>
                </a:moveTo>
                <a:lnTo>
                  <a:pt x="3608898" y="1565359"/>
                </a:lnTo>
                <a:lnTo>
                  <a:pt x="3608898" y="0"/>
                </a:lnTo>
                <a:lnTo>
                  <a:pt x="0" y="0"/>
                </a:lnTo>
                <a:lnTo>
                  <a:pt x="0" y="1565359"/>
                </a:lnTo>
                <a:close/>
              </a:path>
            </a:pathLst>
          </a:custGeom>
          <a:blipFill>
            <a:blip r:embed="rId5">
              <a:alphaModFix amt="4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6529286" y="3508903"/>
            <a:ext cx="932551" cy="3604060"/>
          </a:xfrm>
          <a:custGeom>
            <a:avLst/>
            <a:gdLst/>
            <a:ahLst/>
            <a:cxnLst/>
            <a:rect l="l" t="t" r="r" b="b"/>
            <a:pathLst>
              <a:path w="932551" h="3604060">
                <a:moveTo>
                  <a:pt x="0" y="0"/>
                </a:moveTo>
                <a:lnTo>
                  <a:pt x="932550" y="0"/>
                </a:lnTo>
                <a:lnTo>
                  <a:pt x="932550" y="3604060"/>
                </a:lnTo>
                <a:lnTo>
                  <a:pt x="0" y="3604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335290" y="554831"/>
            <a:ext cx="11617421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Artistic Print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10826" y="3494546"/>
            <a:ext cx="7380791" cy="360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!pip install art</a:t>
            </a:r>
          </a:p>
          <a:p>
            <a:pPr algn="just">
              <a:lnSpc>
                <a:spcPts val="5739"/>
              </a:lnSpc>
            </a:pPr>
            <a:endParaRPr lang="en-US" sz="4099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from art import tprint</a:t>
            </a:r>
          </a:p>
          <a:p>
            <a:pPr algn="just">
              <a:lnSpc>
                <a:spcPts val="5739"/>
              </a:lnSpc>
            </a:pPr>
            <a:endParaRPr lang="en-US" sz="4099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tprint("Python")</a:t>
            </a:r>
          </a:p>
        </p:txBody>
      </p:sp>
      <p:sp>
        <p:nvSpPr>
          <p:cNvPr id="8" name="Freeform 8"/>
          <p:cNvSpPr/>
          <p:nvPr/>
        </p:nvSpPr>
        <p:spPr>
          <a:xfrm>
            <a:off x="5323131" y="6646581"/>
            <a:ext cx="3608898" cy="1565360"/>
          </a:xfrm>
          <a:custGeom>
            <a:avLst/>
            <a:gdLst/>
            <a:ahLst/>
            <a:cxnLst/>
            <a:rect l="l" t="t" r="r" b="b"/>
            <a:pathLst>
              <a:path w="3608898" h="1565360">
                <a:moveTo>
                  <a:pt x="0" y="0"/>
                </a:moveTo>
                <a:lnTo>
                  <a:pt x="3608898" y="0"/>
                </a:lnTo>
                <a:lnTo>
                  <a:pt x="3608898" y="1565359"/>
                </a:lnTo>
                <a:lnTo>
                  <a:pt x="0" y="15653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7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457325" y="2441098"/>
            <a:ext cx="3585567" cy="67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FF747C">
                    <a:alpha val="49804"/>
                  </a:srgbClr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Install Library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7325" y="4255276"/>
            <a:ext cx="3667048" cy="2089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FFED33">
                    <a:alpha val="49804"/>
                  </a:srgbClr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Import a function from a library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1645" y="7987870"/>
            <a:ext cx="3667048" cy="67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6EF4AD">
                    <a:alpha val="49804"/>
                  </a:srgbClr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Artistic print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558916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72298" y="2489529"/>
            <a:ext cx="11316732" cy="5703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2696">
                <a:solidFill>
                  <a:srgbClr val="FFED3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import matplotlib.pyplot as plt</a:t>
            </a:r>
          </a:p>
          <a:p>
            <a:pPr algn="l">
              <a:lnSpc>
                <a:spcPts val="3775"/>
              </a:lnSpc>
            </a:pPr>
            <a:endParaRPr lang="en-US" sz="2696">
              <a:solidFill>
                <a:srgbClr val="FFED33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775"/>
              </a:lnSpc>
            </a:pPr>
            <a:r>
              <a:rPr lang="en-US" sz="2696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List of fruits and their "yumminess" score!</a:t>
            </a:r>
          </a:p>
          <a:p>
            <a:pPr algn="l">
              <a:lnSpc>
                <a:spcPts val="3775"/>
              </a:lnSpc>
            </a:pPr>
            <a:r>
              <a:rPr lang="en-US" sz="269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fruits = ["Apple", "Banana", "Grapes", "Mango"]</a:t>
            </a:r>
          </a:p>
          <a:p>
            <a:pPr algn="l">
              <a:lnSpc>
                <a:spcPts val="3775"/>
              </a:lnSpc>
            </a:pPr>
            <a:r>
              <a:rPr lang="en-US" sz="269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scores = [8, 9, 7, 10]</a:t>
            </a:r>
          </a:p>
          <a:p>
            <a:pPr algn="l">
              <a:lnSpc>
                <a:spcPts val="3775"/>
              </a:lnSpc>
            </a:pPr>
            <a:endParaRPr lang="en-US" sz="269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775"/>
              </a:lnSpc>
            </a:pPr>
            <a:r>
              <a:rPr lang="en-US" sz="2696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Make a bar chart</a:t>
            </a:r>
          </a:p>
          <a:p>
            <a:pPr algn="l">
              <a:lnSpc>
                <a:spcPts val="3775"/>
              </a:lnSpc>
            </a:pPr>
            <a:r>
              <a:rPr lang="en-US" sz="269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plt.bar(fruits, scores, color="skyblue")</a:t>
            </a:r>
          </a:p>
          <a:p>
            <a:pPr algn="l">
              <a:lnSpc>
                <a:spcPts val="3775"/>
              </a:lnSpc>
            </a:pPr>
            <a:endParaRPr lang="en-US" sz="269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775"/>
              </a:lnSpc>
            </a:pPr>
            <a:r>
              <a:rPr lang="en-US" sz="2696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Show the chart</a:t>
            </a:r>
          </a:p>
          <a:p>
            <a:pPr algn="l">
              <a:lnSpc>
                <a:spcPts val="3775"/>
              </a:lnSpc>
            </a:pPr>
            <a:r>
              <a:rPr lang="en-US" sz="269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plt.show()</a:t>
            </a:r>
          </a:p>
          <a:p>
            <a:pPr algn="l">
              <a:lnSpc>
                <a:spcPts val="3775"/>
              </a:lnSpc>
            </a:pPr>
            <a:endParaRPr lang="en-US" sz="269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189992" y="5040407"/>
            <a:ext cx="6869408" cy="3086100"/>
            <a:chOff x="0" y="0"/>
            <a:chExt cx="180922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9227" cy="812800"/>
            </a:xfrm>
            <a:custGeom>
              <a:avLst/>
              <a:gdLst/>
              <a:ahLst/>
              <a:cxnLst/>
              <a:rect l="l" t="t" r="r" b="b"/>
              <a:pathLst>
                <a:path w="1809227" h="812800">
                  <a:moveTo>
                    <a:pt x="57478" y="0"/>
                  </a:moveTo>
                  <a:lnTo>
                    <a:pt x="1751749" y="0"/>
                  </a:lnTo>
                  <a:cubicBezTo>
                    <a:pt x="1783493" y="0"/>
                    <a:pt x="1809227" y="25734"/>
                    <a:pt x="1809227" y="57478"/>
                  </a:cubicBezTo>
                  <a:lnTo>
                    <a:pt x="1809227" y="755322"/>
                  </a:lnTo>
                  <a:cubicBezTo>
                    <a:pt x="1809227" y="787066"/>
                    <a:pt x="1783493" y="812800"/>
                    <a:pt x="1751749" y="812800"/>
                  </a:cubicBezTo>
                  <a:lnTo>
                    <a:pt x="57478" y="812800"/>
                  </a:lnTo>
                  <a:cubicBezTo>
                    <a:pt x="25734" y="812800"/>
                    <a:pt x="0" y="787066"/>
                    <a:pt x="0" y="755322"/>
                  </a:cubicBezTo>
                  <a:lnTo>
                    <a:pt x="0" y="57478"/>
                  </a:lnTo>
                  <a:cubicBezTo>
                    <a:pt x="0" y="25734"/>
                    <a:pt x="25734" y="0"/>
                    <a:pt x="574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EF4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809227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90606" y="355609"/>
            <a:ext cx="13306787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Plots with Matplotlib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654" y="6151699"/>
            <a:ext cx="6310089" cy="159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Add a title and labels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plt.title("My Favorite Fruits")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plt.xlabel("Fruit")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plt.ylabel("Yumminess Score (1–10)")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3654" y="5171587"/>
            <a:ext cx="230162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Optional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558916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69600" y="1978221"/>
            <a:ext cx="11256652" cy="723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Python Has Over 400,000 Libraries!</a:t>
            </a:r>
          </a:p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Superpower toolbox for anything — games, space science, AI, drawing, you name it!</a:t>
            </a:r>
          </a:p>
          <a:p>
            <a:pPr algn="l">
              <a:lnSpc>
                <a:spcPts val="3068"/>
              </a:lnSpc>
            </a:pPr>
            <a:endParaRPr lang="en-US" sz="2191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068"/>
              </a:lnSpc>
            </a:pPr>
            <a:r>
              <a:rPr lang="en-US" sz="2191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Libraries Are Like LEGO Sets</a:t>
            </a:r>
          </a:p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You don’t build everything from scratch — just use the libraries to create something awesome!</a:t>
            </a:r>
          </a:p>
          <a:p>
            <a:pPr algn="l">
              <a:lnSpc>
                <a:spcPts val="3068"/>
              </a:lnSpc>
            </a:pPr>
            <a:endParaRPr lang="en-US" sz="2191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068"/>
              </a:lnSpc>
            </a:pPr>
            <a:r>
              <a:rPr lang="en-US" sz="2191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NASA Uses Python Libraries</a:t>
            </a:r>
          </a:p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Yes! Python is used in space 🚀 — libraries like numpy and scipy help scientists run simulations.</a:t>
            </a:r>
          </a:p>
          <a:p>
            <a:pPr algn="l">
              <a:lnSpc>
                <a:spcPts val="3068"/>
              </a:lnSpc>
            </a:pPr>
            <a:endParaRPr lang="en-US" sz="2191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068"/>
              </a:lnSpc>
            </a:pPr>
            <a:r>
              <a:rPr lang="en-US" sz="2191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Games Use Libraries Too</a:t>
            </a:r>
          </a:p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Libraries like pygame are used to build 2D games — the same tools professionals use!</a:t>
            </a:r>
          </a:p>
          <a:p>
            <a:pPr algn="l">
              <a:lnSpc>
                <a:spcPts val="3068"/>
              </a:lnSpc>
            </a:pPr>
            <a:endParaRPr lang="en-US" sz="2191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FFFB33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You can even make your own library — it’s just a .py file with useful functions!</a:t>
            </a:r>
          </a:p>
          <a:p>
            <a:pPr algn="l">
              <a:lnSpc>
                <a:spcPts val="3068"/>
              </a:lnSpc>
            </a:pPr>
            <a:endParaRPr lang="en-US" sz="2191">
              <a:solidFill>
                <a:srgbClr val="FFFB33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119565" y="3863090"/>
            <a:ext cx="5836339" cy="2852511"/>
          </a:xfrm>
          <a:custGeom>
            <a:avLst/>
            <a:gdLst/>
            <a:ahLst/>
            <a:cxnLst/>
            <a:rect l="l" t="t" r="r" b="b"/>
            <a:pathLst>
              <a:path w="5836339" h="2852511">
                <a:moveTo>
                  <a:pt x="0" y="0"/>
                </a:moveTo>
                <a:lnTo>
                  <a:pt x="5836339" y="0"/>
                </a:lnTo>
                <a:lnTo>
                  <a:pt x="5836339" y="2852510"/>
                </a:lnTo>
                <a:lnTo>
                  <a:pt x="0" y="2852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90606" y="355609"/>
            <a:ext cx="13306787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 Facts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480113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3064" y="6179670"/>
            <a:ext cx="5923146" cy="2947625"/>
          </a:xfrm>
          <a:custGeom>
            <a:avLst/>
            <a:gdLst/>
            <a:ahLst/>
            <a:cxnLst/>
            <a:rect l="l" t="t" r="r" b="b"/>
            <a:pathLst>
              <a:path w="5923146" h="2947625">
                <a:moveTo>
                  <a:pt x="0" y="0"/>
                </a:moveTo>
                <a:lnTo>
                  <a:pt x="5923146" y="0"/>
                </a:lnTo>
                <a:lnTo>
                  <a:pt x="5923146" y="2947625"/>
                </a:lnTo>
                <a:lnTo>
                  <a:pt x="0" y="2947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0606" y="269820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Save and Load Files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79315" y="2698760"/>
            <a:ext cx="9719072" cy="482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</a:pPr>
            <a:r>
              <a:rPr lang="en-US" sz="2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💾 Saving data to a file</a:t>
            </a:r>
          </a:p>
          <a:p>
            <a:pPr algn="l">
              <a:lnSpc>
                <a:spcPts val="3501"/>
              </a:lnSpc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with open("my_note.txt", "w") as file:</a:t>
            </a:r>
          </a:p>
          <a:p>
            <a:pPr algn="l">
              <a:lnSpc>
                <a:spcPts val="3501"/>
              </a:lnSpc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file.write("Hello! This is a saved message.\n")</a:t>
            </a:r>
          </a:p>
          <a:p>
            <a:pPr algn="l">
              <a:lnSpc>
                <a:spcPts val="3501"/>
              </a:lnSpc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file.write("Python is awesome!")</a:t>
            </a:r>
          </a:p>
          <a:p>
            <a:pPr algn="l">
              <a:lnSpc>
                <a:spcPts val="3501"/>
              </a:lnSpc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</a:pPr>
            <a:r>
              <a:rPr lang="en-US" sz="2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📂 Loading (reading) the saved file</a:t>
            </a:r>
          </a:p>
          <a:p>
            <a:pPr algn="l">
              <a:lnSpc>
                <a:spcPts val="3501"/>
              </a:lnSpc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with open("my_note.txt", "r") as file:</a:t>
            </a:r>
          </a:p>
          <a:p>
            <a:pPr algn="l">
              <a:lnSpc>
                <a:spcPts val="3501"/>
              </a:lnSpc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content = file.read()</a:t>
            </a:r>
          </a:p>
          <a:p>
            <a:pPr algn="l">
              <a:lnSpc>
                <a:spcPts val="3501"/>
              </a:lnSpc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print("File Content:")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print(content)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3064" y="2477748"/>
            <a:ext cx="5923146" cy="30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3500">
                <a:solidFill>
                  <a:srgbClr val="FFED33"/>
                </a:solidFill>
                <a:latin typeface="Cabin Sketch"/>
                <a:ea typeface="Cabin Sketch"/>
                <a:cs typeface="Cabin Sketch"/>
                <a:sym typeface="Cabin Sketch"/>
              </a:rPr>
              <a:t>All the data is lost when we turn off the device. </a:t>
            </a:r>
          </a:p>
          <a:p>
            <a:pPr algn="l">
              <a:lnSpc>
                <a:spcPts val="4901"/>
              </a:lnSpc>
            </a:pPr>
            <a:endParaRPr lang="en-US" sz="3500">
              <a:solidFill>
                <a:srgbClr val="FFED33"/>
              </a:solidFill>
              <a:latin typeface="Cabin Sketch"/>
              <a:ea typeface="Cabin Sketch"/>
              <a:cs typeface="Cabin Sketch"/>
              <a:sym typeface="Cabin Sketch"/>
            </a:endParaRPr>
          </a:p>
          <a:p>
            <a:pPr algn="l">
              <a:lnSpc>
                <a:spcPts val="4901"/>
              </a:lnSpc>
              <a:spcBef>
                <a:spcPct val="0"/>
              </a:spcBef>
            </a:pPr>
            <a:r>
              <a:rPr lang="en-US" sz="3500">
                <a:solidFill>
                  <a:srgbClr val="FFED33"/>
                </a:solidFill>
                <a:latin typeface="Cabin Sketch"/>
                <a:ea typeface="Cabin Sketch"/>
                <a:cs typeface="Cabin Sketch"/>
                <a:sym typeface="Cabin Sketch"/>
              </a:rPr>
              <a:t>If you want to store it, you need to save it in a file.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9484275" y="4914933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556759" y="2858586"/>
            <a:ext cx="4558740" cy="196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1"/>
              </a:lnSpc>
            </a:pPr>
            <a:r>
              <a:rPr lang="en-US" sz="56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Random Math Questions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9073" y="135064"/>
            <a:ext cx="6862614" cy="933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import random</a:t>
            </a:r>
          </a:p>
          <a:p>
            <a:pPr algn="l">
              <a:lnSpc>
                <a:spcPts val="2101"/>
              </a:lnSpc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score = 0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operators = ["+", "-", "*", "/"]</a:t>
            </a:r>
          </a:p>
          <a:p>
            <a:pPr algn="l">
              <a:lnSpc>
                <a:spcPts val="2101"/>
              </a:lnSpc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i in range(10):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x = random.randint(1, 10)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y = random.randint(1, 10)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op = random.choice(operators)</a:t>
            </a:r>
          </a:p>
          <a:p>
            <a:pPr algn="l">
              <a:lnSpc>
                <a:spcPts val="2101"/>
              </a:lnSpc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# Avoid dividing by zero and force whole number division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op == "/":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x = x * y  # ensure x is divisible by y</a:t>
            </a:r>
          </a:p>
          <a:p>
            <a:pPr algn="l">
              <a:lnSpc>
                <a:spcPts val="2101"/>
              </a:lnSpc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question = f"What is {x} {op} {y}? "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user_answer = float(input(question))</a:t>
            </a:r>
          </a:p>
          <a:p>
            <a:pPr algn="l">
              <a:lnSpc>
                <a:spcPts val="2101"/>
              </a:lnSpc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# Evaluate the correct answer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op == "+":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correct = x + y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elif op == "-":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correct = x - y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elif op == "*":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correct = x * y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elif op == "/":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correct = x / y</a:t>
            </a:r>
          </a:p>
          <a:p>
            <a:pPr algn="l">
              <a:lnSpc>
                <a:spcPts val="2101"/>
              </a:lnSpc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# Check answer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abs(user_answer - correct) &lt; 0.01: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print("✅ Correct!")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score += 1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else:</a:t>
            </a:r>
          </a:p>
          <a:p>
            <a:pPr algn="l">
              <a:lnSpc>
                <a:spcPts val="2101"/>
              </a:lnSpc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print(f"❌ Oops! The right answer is {correct}")</a:t>
            </a:r>
          </a:p>
          <a:p>
            <a:pPr algn="l">
              <a:lnSpc>
                <a:spcPts val="2101"/>
              </a:lnSpc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print(f"\n🎉 You got {score}/10 correct!")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31822" y="1642245"/>
            <a:ext cx="4572744" cy="400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import random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score = 0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i in range(10):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x = random.randint(1, 10)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y = random.randint(1, 10)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ans = int(input(f"{x} * {y} = "))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ans == x * y: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print("Right!")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score += 1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else: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print("Wrong. Answer is", x * y)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print("Score:", score)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4036913" y="4914933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698071" y="216979"/>
            <a:ext cx="3667048" cy="69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FFED33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Only Multiply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09761" y="68389"/>
            <a:ext cx="3667048" cy="84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</a:pPr>
            <a:r>
              <a:rPr lang="en-US" sz="4900" b="1">
                <a:solidFill>
                  <a:srgbClr val="FE746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+, - , *, 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1135</Words>
  <Application>Microsoft Macintosh PowerPoint</Application>
  <PresentationFormat>Custom</PresentationFormat>
  <Paragraphs>167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Cabin Sketch Bold</vt:lpstr>
      <vt:lpstr>Courier New OS Bold</vt:lpstr>
      <vt:lpstr>Calibri</vt:lpstr>
      <vt:lpstr>Cabin Sketch</vt:lpstr>
      <vt:lpstr>Comic Sans Bold</vt:lpstr>
      <vt:lpstr>Schoolbell</vt:lpstr>
      <vt:lpstr>Courier New 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class6</dc:title>
  <cp:lastModifiedBy>ASIM MUNAWAR</cp:lastModifiedBy>
  <cp:revision>2</cp:revision>
  <dcterms:created xsi:type="dcterms:W3CDTF">2006-08-16T00:00:00Z</dcterms:created>
  <dcterms:modified xsi:type="dcterms:W3CDTF">2025-07-30T04:05:59Z</dcterms:modified>
  <dc:identifier>DAGtMsOAH6s</dc:identifier>
</cp:coreProperties>
</file>